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diagrams/layout1.xml" ContentType="application/vnd.openxmlformats-officedocument.drawingml.diagramLayout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type="screen16x9" cy="6858000" cx="12192000"/>
  <p:notesSz cx="6858000" cy="9144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77" d="100"/>
          <a:sy n="77" d="100"/>
        </p:scale>
        <p:origin x="72" y="274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tableStyles" Target="tableStyles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/Relationships>
</file>

<file path=ppt/charts/_rels/chart1.xml.rels><?xml version="1.0" encoding="UTF-8" standalone="yes"?>
<Relationships xmlns="http://schemas.openxmlformats.org/package/2006/relationships"><Relationship Id="rId1" Type="http://schemas.openxmlformats.org/officeDocument/2006/relationships/oleObject" Target="file:///C:\Users\Pacific%20BD\OneDrive\Documents\Plastic%20pollution.xlsx" TargetMode="External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Plastic</a:t>
            </a:r>
            <a:r>
              <a:rPr lang="en-US" baseline="0" dirty="0"/>
              <a:t> Pollution in Bangladesh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Sheet1!$G$8</c:f>
              <c:strCache>
                <c:ptCount val="1"/>
                <c:pt idx="0">
                  <c:v>tons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Sheet1!$F$9:$F$12</c:f>
              <c:strCache>
                <c:ptCount val="4"/>
                <c:pt idx="0">
                  <c:v>Landfills</c:v>
                </c:pt>
                <c:pt idx="1">
                  <c:v>Recycled</c:v>
                </c:pt>
                <c:pt idx="2">
                  <c:v>Rivers</c:v>
                </c:pt>
                <c:pt idx="3">
                  <c:v>Others</c:v>
                </c:pt>
              </c:strCache>
            </c:strRef>
          </c:cat>
          <c:val>
            <c:numRef>
              <c:f>Sheet1!$G$9:$G$12</c:f>
              <c:numCache>
                <c:formatCode>0</c:formatCode>
                <c:ptCount val="4"/>
                <c:pt idx="0">
                  <c:v>310.08</c:v>
                </c:pt>
                <c:pt idx="1">
                  <c:v>239.02</c:v>
                </c:pt>
                <c:pt idx="2">
                  <c:v>77.52</c:v>
                </c:pt>
                <c:pt idx="3">
                  <c:v>19.38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>
                <a:lumMod val="75000"/>
                <a:alpha val="36000"/>
              </a:schemeClr>
            </a:gs>
            <a:gs pos="100000">
              <a:schemeClr val="dk1">
                <a:lumMod val="95000"/>
                <a:lumOff val="5000"/>
                <a:alpha val="42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0">
              <a:schemeClr val="lt1">
                <a:lumMod val="75000"/>
                <a:alpha val="36000"/>
              </a:schemeClr>
            </a:gs>
            <a:gs pos="100000">
              <a:schemeClr val="dk1">
                <a:lumMod val="95000"/>
                <a:lumOff val="5000"/>
                <a:alpha val="42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DCD98C-6BFD-49AB-9EDE-E816E762B14B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34146E16-6049-470E-B121-418090F39346}">
      <dgm:prSet phldrT="[Text]" custT="1"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 sz="2000" dirty="0"/>
        </a:p>
        <a:p>
          <a:r>
            <a:rPr lang="en-US" sz="2000" dirty="0"/>
            <a:t>MD</a:t>
          </a:r>
          <a:r>
            <a:rPr lang="en-US" sz="2000" dirty="0" err="1"/>
            <a:t>Rashed</a:t>
          </a:r>
          <a:r>
            <a:rPr lang="en-US" sz="2000" dirty="0"/>
            <a:t>Khan</a:t>
          </a:r>
        </a:p>
        <a:p>
          <a:r>
            <a:rPr lang="en-US" sz="2000" dirty="0"/>
            <a:t>Batch -21</a:t>
          </a:r>
        </a:p>
        <a:p>
          <a:r>
            <a:rPr lang="en-US" sz="2000" dirty="0"/>
            <a:t>History</a:t>
          </a:r>
        </a:p>
        <a:p>
          <a:endParaRPr lang="en-US" sz="2000" dirty="0"/>
        </a:p>
      </dgm:t>
    </dgm:pt>
    <dgm:pt modelId="{77F2EBE2-FC25-4B75-8030-540A87F7BDCE}" type="parTrans" cxnId="{ED799565-6B1A-4EA4-8358-3775C962C74B}">
      <dgm:prSet/>
      <dgm:spPr/>
      <dgm:t>
        <a:bodyPr/>
        <a:lstStyle/>
        <a:p>
          <a:endParaRPr lang="en-US"/>
        </a:p>
      </dgm:t>
    </dgm:pt>
    <dgm:pt modelId="{25BF5865-AE5C-40AE-9733-E7D23845AB86}" type="sibTrans" cxnId="{ED799565-6B1A-4EA4-8358-3775C962C74B}">
      <dgm:prSet/>
      <dgm:spPr/>
      <dgm:t>
        <a:bodyPr/>
        <a:lstStyle/>
        <a:p>
          <a:endParaRPr lang="en-US"/>
        </a:p>
      </dgm:t>
    </dgm:pt>
    <dgm:pt modelId="{4D741AAC-E286-4F33-9CED-D4F386F0DEDE}" type="pres">
      <dgm:prSet presAssocID="{45DCD98C-6BFD-49AB-9EDE-E816E762B14B}" presName="linearFlow" presStyleCnt="0">
        <dgm:presLayoutVars>
          <dgm:dir/>
          <dgm:resizeHandles val="exact"/>
        </dgm:presLayoutVars>
      </dgm:prSet>
      <dgm:spPr/>
    </dgm:pt>
    <dgm:pt modelId="{12EC5A07-D3F0-4575-A199-A0C47D4CA23B}" type="pres">
      <dgm:prSet presAssocID="{34146E16-6049-470E-B121-418090F39346}" presName="composite" presStyleCnt="0"/>
      <dgm:spPr/>
    </dgm:pt>
    <dgm:pt modelId="{1C7BAF0A-6C83-4428-B961-1833227B1670}" type="pres">
      <dgm:prSet presAssocID="{34146E16-6049-470E-B121-418090F39346}" presName="imgShp" presStyleLbl="fgImgPlace1" presStyleIdx="0" presStyleCnt="1" custScaleX="63665" custScaleY="53470" custLinFactNeighborX="10741" custLinFactNeighborY="329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</dgm:spPr>
    </dgm:pt>
    <dgm:pt modelId="{290819D5-1E4D-4934-ABA4-4C346603305E}" type="pres">
      <dgm:prSet presAssocID="{34146E16-6049-470E-B121-418090F39346}" presName="txShp" presStyleLbl="node1" presStyleIdx="0" presStyleCnt="1" custAng="0" custScaleX="83614" custScaleY="76120" custLinFactNeighborX="-6608" custLinFactNeighborY="3816">
        <dgm:presLayoutVars>
          <dgm:bulletEnabled val="1"/>
        </dgm:presLayoutVars>
      </dgm:prSet>
      <dgm:spPr/>
    </dgm:pt>
  </dgm:ptLst>
  <dgm:cxnLst>
    <dgm:cxn modelId="{A21C0F44-37DD-4787-88EC-A84CB89468E3}" type="presOf" srcId="{45DCD98C-6BFD-49AB-9EDE-E816E762B14B}" destId="{4D741AAC-E286-4F33-9CED-D4F386F0DEDE}" srcOrd="0" destOrd="0" presId="urn:microsoft.com/office/officeart/2005/8/layout/vList3"/>
    <dgm:cxn modelId="{ED799565-6B1A-4EA4-8358-3775C962C74B}" srcId="{45DCD98C-6BFD-49AB-9EDE-E816E762B14B}" destId="{34146E16-6049-470E-B121-418090F39346}" srcOrd="0" destOrd="0" parTransId="{77F2EBE2-FC25-4B75-8030-540A87F7BDCE}" sibTransId="{25BF5865-AE5C-40AE-9733-E7D23845AB86}"/>
    <dgm:cxn modelId="{5ADFCEC7-5DB3-4B23-81AA-01479CD133F8}" type="presOf" srcId="{34146E16-6049-470E-B121-418090F39346}" destId="{290819D5-1E4D-4934-ABA4-4C346603305E}" srcOrd="0" destOrd="0" presId="urn:microsoft.com/office/officeart/2005/8/layout/vList3"/>
    <dgm:cxn modelId="{12A0BC25-F9D0-4748-BCD3-95453ACA8198}" type="presParOf" srcId="{4D741AAC-E286-4F33-9CED-D4F386F0DEDE}" destId="{12EC5A07-D3F0-4575-A199-A0C47D4CA23B}" srcOrd="0" destOrd="0" presId="urn:microsoft.com/office/officeart/2005/8/layout/vList3"/>
    <dgm:cxn modelId="{D18EE398-5EF4-44F6-8381-5B2CF397A3DB}" type="presParOf" srcId="{12EC5A07-D3F0-4575-A199-A0C47D4CA23B}" destId="{1C7BAF0A-6C83-4428-B961-1833227B1670}" srcOrd="0" destOrd="0" presId="urn:microsoft.com/office/officeart/2005/8/layout/vList3"/>
    <dgm:cxn modelId="{5406E72E-F0CD-4F6A-A137-F80F6F0994F5}" type="presParOf" srcId="{12EC5A07-D3F0-4575-A199-A0C47D4CA23B}" destId="{290819D5-1E4D-4934-ABA4-4C346603305E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819D5-1E4D-4934-ABA4-4C346603305E}">
      <dsp:nvSpPr>
        <dsp:cNvPr id="0" name=""/>
        <dsp:cNvSpPr/>
      </dsp:nvSpPr>
      <dsp:spPr>
        <a:xfrm rot="10800000">
          <a:off x="1959417" y="266329"/>
          <a:ext cx="4580866" cy="1282705"/>
        </a:xfrm>
        <a:prstGeom prst="homePlate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3087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MD </a:t>
          </a:r>
          <a:r>
            <a:rPr lang="en-US" sz="2000" kern="1200" dirty="0" err="1"/>
            <a:t>Rashed</a:t>
          </a:r>
          <a:r>
            <a:rPr lang="en-US" sz="2000" kern="1200" dirty="0"/>
            <a:t> Khan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Batch -21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History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 rot="10800000">
        <a:off x="2280093" y="266329"/>
        <a:ext cx="4260190" cy="1282705"/>
      </dsp:txXfrm>
    </dsp:sp>
    <dsp:sp modelId="{1C7BAF0A-6C83-4428-B961-1833227B1670}">
      <dsp:nvSpPr>
        <dsp:cNvPr id="0" name=""/>
        <dsp:cNvSpPr/>
      </dsp:nvSpPr>
      <dsp:spPr>
        <a:xfrm>
          <a:off x="1517166" y="448388"/>
          <a:ext cx="1072825" cy="90102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8.jpe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66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67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68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69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41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4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64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en-US"/>
              <a:t>Click to edit Master title style</a:t>
            </a:r>
          </a:p>
        </p:txBody>
      </p:sp>
      <p:sp>
        <p:nvSpPr>
          <p:cNvPr id="104863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63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3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59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24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2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62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2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46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47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4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64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52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53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55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65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01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602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03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58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9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60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6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66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35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636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3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63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3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ADB40-499B-4EA9-BE35-993B9D80C41E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3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6" Type="http://schemas.openxmlformats.org/officeDocument/2006/relationships/image" Target="../media/image1.jpeg"/><Relationship Id="rId7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6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6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7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3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jpeg"/><Relationship Id="rId3" Type="http://schemas.openxmlformats.org/officeDocument/2006/relationships/image" Target="../media/image7.emf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6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https://www.youtube.com/embed/iO3SA4YyEYU" TargetMode="External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image" Target="../media/image12.emf"/><Relationship Id="rId3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4" name="Diagram 5"/>
          <p:cNvGraphicFramePr>
            <a:graphicFrameLocks/>
          </p:cNvGraphicFramePr>
          <p:nvPr/>
        </p:nvGraphicFramePr>
        <p:xfrm>
          <a:off x="1660124" y="3364637"/>
          <a:ext cx="8238478" cy="1686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1" r:qs="rId5" r:cs="rId4"/>
          </a:graphicData>
        </a:graphic>
      </p:graphicFrame>
      <p:sp>
        <p:nvSpPr>
          <p:cNvPr id="1048587" name="TextBox 6"/>
          <p:cNvSpPr txBox="1"/>
          <p:nvPr/>
        </p:nvSpPr>
        <p:spPr>
          <a:xfrm>
            <a:off x="9987379" y="6312022"/>
            <a:ext cx="1296139" cy="369332"/>
          </a:xfrm>
          <a:prstGeom prst="rect"/>
          <a:noFill/>
        </p:spPr>
        <p:txBody>
          <a:bodyPr rtlCol="0" wrap="square">
            <a:spAutoFit/>
          </a:bodyPr>
          <a:p>
            <a:r>
              <a:rPr dirty="0" lang="en-US">
                <a:solidFill>
                  <a:schemeClr val="accent6">
                    <a:lumMod val="50000"/>
                  </a:schemeClr>
                </a:solidFill>
              </a:rPr>
              <a:t>04-10-24</a:t>
            </a:r>
          </a:p>
        </p:txBody>
      </p:sp>
      <p:sp>
        <p:nvSpPr>
          <p:cNvPr id="1048673" name=""/>
          <p:cNvSpPr txBox="1"/>
          <p:nvPr/>
        </p:nvSpPr>
        <p:spPr>
          <a:xfrm>
            <a:off x="4096000" y="3219450"/>
            <a:ext cx="4000000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/>
            </a:r>
            <a:endParaRPr sz="2800" lang="en-US">
              <a:solidFill>
                <a:srgbClr val="000000"/>
              </a:solidFill>
            </a:endParaRPr>
          </a:p>
        </p:txBody>
      </p:sp>
      <p:sp>
        <p:nvSpPr>
          <p:cNvPr id="1048676" name=""/>
          <p:cNvSpPr/>
          <p:nvPr/>
        </p:nvSpPr>
        <p:spPr>
          <a:xfrm>
            <a:off x="2892024" y="2667000"/>
            <a:ext cx="6056843" cy="3028421"/>
          </a:xfrm>
          <a:prstGeom prst="homePlate"/>
          <a:solidFill>
            <a:srgbClr val="FFFFFF"/>
          </a:solidFill>
          <a:ln w="25400">
            <a:solidFill>
              <a:srgbClr val="666666"/>
            </a:solidFill>
          </a:ln>
        </p:spPr>
        <p:txBody>
          <a:bodyPr anchor="ctr"/>
          <a:p>
            <a:pPr algn="ctr"/>
            <a:endParaRPr lang="en-US"/>
          </a:p>
        </p:txBody>
      </p:sp>
      <p:sp>
        <p:nvSpPr>
          <p:cNvPr id="1048677" name=""/>
          <p:cNvSpPr txBox="1"/>
          <p:nvPr/>
        </p:nvSpPr>
        <p:spPr>
          <a:xfrm>
            <a:off x="4096000" y="3219450"/>
            <a:ext cx="4000000" cy="929639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k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h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C</a:t>
            </a:r>
            <a:r>
              <a:rPr sz="2800" lang="en-US">
                <a:solidFill>
                  <a:srgbClr val="000000"/>
                </a:solidFill>
              </a:rPr>
              <a:t>h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s</a:t>
            </a:r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B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c</a:t>
            </a:r>
            <a:r>
              <a:rPr sz="2800" lang="en-US">
                <a:solidFill>
                  <a:srgbClr val="000000"/>
                </a:solidFill>
              </a:rPr>
              <a:t>h</a:t>
            </a:r>
            <a:r>
              <a:rPr sz="2800" lang="en-US">
                <a:solidFill>
                  <a:srgbClr val="000000"/>
                </a:solidFill>
              </a:rPr>
              <a:t>: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C</a:t>
            </a:r>
            <a:r>
              <a:rPr sz="2800" lang="en-US">
                <a:solidFill>
                  <a:srgbClr val="000000"/>
                </a:solidFill>
              </a:rPr>
              <a:t>F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4</a:t>
            </a:r>
            <a:r>
              <a:rPr sz="2800" lang="en-US">
                <a:solidFill>
                  <a:srgbClr val="000000"/>
                </a:solidFill>
              </a:rPr>
              <a:t>9</a:t>
            </a:r>
            <a:endParaRPr sz="2800" lang="en-US">
              <a:solidFill>
                <a:srgbClr val="000000"/>
              </a:solidFill>
            </a:endParaRPr>
          </a:p>
        </p:txBody>
      </p:sp>
      <p:pic>
        <p:nvPicPr>
          <p:cNvPr id="2097171" name=""/>
          <p:cNvPicPr>
            <a:picLocks/>
          </p:cNvPicPr>
          <p:nvPr/>
        </p:nvPicPr>
        <p:blipFill>
          <a:blip xmlns:r="http://schemas.openxmlformats.org/officeDocument/2006/relationships" r:embed="rId6"/>
          <a:stretch>
            <a:fillRect/>
          </a:stretch>
        </p:blipFill>
        <p:spPr>
          <a:xfrm rot="0">
            <a:off x="7451699" y="2604322"/>
            <a:ext cx="2730189" cy="3089532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/>
          <a:p>
            <a:r>
              <a:rPr b="1" dirty="0" lang="en-US">
                <a:solidFill>
                  <a:schemeClr val="accent6">
                    <a:lumMod val="50000"/>
                  </a:schemeClr>
                </a:solidFill>
              </a:rPr>
              <a:t>Durability and Reusability</a:t>
            </a:r>
          </a:p>
        </p:txBody>
      </p:sp>
      <p:sp>
        <p:nvSpPr>
          <p:cNvPr id="1048615" name="TextBox 2"/>
          <p:cNvSpPr txBox="1"/>
          <p:nvPr/>
        </p:nvSpPr>
        <p:spPr>
          <a:xfrm>
            <a:off x="725556" y="1371600"/>
            <a:ext cx="8905461" cy="1869440"/>
          </a:xfrm>
          <a:prstGeom prst="rect"/>
          <a:noFill/>
        </p:spPr>
        <p:txBody>
          <a:bodyPr rtlCol="0" wrap="square">
            <a:spAutoFit/>
          </a:bodyPr>
          <a:p>
            <a:r>
              <a:rPr dirty="0" sz="2400" lang="en-US"/>
              <a:t>Our bags are designed for longevity and multiple uses</a:t>
            </a:r>
          </a:p>
          <a:p>
            <a:r>
              <a:rPr dirty="0" sz="2400" lang="en-US"/>
              <a:t> Capable of carrying heavy loads, our bags are strong and reliable.</a:t>
            </a:r>
          </a:p>
          <a:p>
            <a:r>
              <a:rPr dirty="0" sz="2400" lang="en-US"/>
              <a:t> Promoting a reduction in single-use bags, our products can be reused multiple times, minimizing waste.</a:t>
            </a:r>
          </a:p>
        </p:txBody>
      </p:sp>
      <p:pic>
        <p:nvPicPr>
          <p:cNvPr id="2097163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489463" y="2941260"/>
            <a:ext cx="6286500" cy="3773142"/>
          </a:xfrm>
          <a:prstGeom prst="rect"/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13"/>
                                        <p:tgtEl>
                                          <p:spTgt spid="2097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7327"/>
          </a:xfrm>
        </p:spPr>
        <p:txBody>
          <a:bodyPr>
            <a:normAutofit/>
          </a:bodyPr>
          <a:p>
            <a:r>
              <a:rPr b="1" dirty="0" sz="4000" lang="en-US">
                <a:solidFill>
                  <a:schemeClr val="accent6">
                    <a:lumMod val="50000"/>
                  </a:schemeClr>
                </a:solidFill>
              </a:rPr>
              <a:t>Cultural and Community Benefits</a:t>
            </a:r>
          </a:p>
        </p:txBody>
      </p:sp>
      <p:sp>
        <p:nvSpPr>
          <p:cNvPr id="1048617" name="TextBox 2"/>
          <p:cNvSpPr txBox="1"/>
          <p:nvPr/>
        </p:nvSpPr>
        <p:spPr>
          <a:xfrm>
            <a:off x="838200" y="1441174"/>
            <a:ext cx="9687339" cy="1869440"/>
          </a:xfrm>
          <a:prstGeom prst="rect"/>
          <a:noFill/>
        </p:spPr>
        <p:txBody>
          <a:bodyPr rtlCol="0" wrap="square">
            <a:spAutoFit/>
          </a:bodyPr>
          <a:p>
            <a:r>
              <a:rPr dirty="0" sz="2400" lang="en-US">
                <a:solidFill>
                  <a:schemeClr val="accent2">
                    <a:lumMod val="75000"/>
                  </a:schemeClr>
                </a:solidFill>
              </a:rPr>
              <a:t>We take pride in our cultural heritage and community involvement:</a:t>
            </a:r>
          </a:p>
          <a:p>
            <a:r>
              <a:rPr dirty="0" sz="2400" lang="en-US">
                <a:solidFill>
                  <a:schemeClr val="accent2">
                    <a:lumMod val="75000"/>
                  </a:schemeClr>
                </a:solidFill>
              </a:rPr>
              <a:t> Our bags support traditional crafts and the cultural heritage of Bangladesh.</a:t>
            </a:r>
          </a:p>
          <a:p>
            <a:r>
              <a:rPr dirty="0" sz="2400" lang="en-US">
                <a:solidFill>
                  <a:schemeClr val="accent2">
                    <a:lumMod val="75000"/>
                  </a:schemeClr>
                </a:solidFill>
              </a:rPr>
              <a:t> Through community-based initiatives, we empower local communities and foster social cohesion.</a:t>
            </a:r>
          </a:p>
        </p:txBody>
      </p:sp>
      <p:pic>
        <p:nvPicPr>
          <p:cNvPr id="2097164" name="Picture 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961243" y="3429000"/>
            <a:ext cx="2325756" cy="2711155"/>
          </a:xfrm>
          <a:prstGeom prst="rect"/>
        </p:spPr>
      </p:pic>
      <p:pic>
        <p:nvPicPr>
          <p:cNvPr id="2097165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4833732" y="3219556"/>
            <a:ext cx="2849216" cy="3111699"/>
          </a:xfrm>
          <a:prstGeom prst="rect"/>
        </p:spPr>
      </p:pic>
      <p:pic>
        <p:nvPicPr>
          <p:cNvPr id="2097166" name="Picture 5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940906" y="3847168"/>
            <a:ext cx="3978964" cy="2484088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2097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2097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2097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4"/>
                                        <p:tgtEl>
                                          <p:spTgt spid="2097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id="1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9"/>
                                        <p:tgtEl>
                                          <p:spTgt spid="2097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0"/>
                                        <p:tgtEl>
                                          <p:spTgt spid="2097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Arrow: Up 6"/>
          <p:cNvSpPr/>
          <p:nvPr/>
        </p:nvSpPr>
        <p:spPr>
          <a:xfrm rot="21082884">
            <a:off x="7497871" y="4329848"/>
            <a:ext cx="710512" cy="2054364"/>
          </a:xfrm>
          <a:prstGeom prst="upArrow"/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19" name="TextBox 2"/>
          <p:cNvSpPr txBox="1"/>
          <p:nvPr/>
        </p:nvSpPr>
        <p:spPr>
          <a:xfrm>
            <a:off x="1172817" y="601263"/>
            <a:ext cx="9790043" cy="2186940"/>
          </a:xfrm>
          <a:prstGeom prst="rect"/>
          <a:blipFill>
            <a:blip xmlns:r="http://schemas.openxmlformats.org/officeDocument/2006/relationships" r:embed="rId1"/>
            <a:tile algn="tl" flip="none" sx="100000" sy="100000" tx="0" ty="0"/>
          </a:blipFill>
        </p:spPr>
        <p:txBody>
          <a:bodyPr rtlCol="0" wrap="square">
            <a:spAutoFit/>
          </a:bodyPr>
          <a:p>
            <a:pPr algn="just"/>
            <a:r>
              <a:rPr dirty="0" sz="2800" lang="en-US" err="1"/>
              <a:t>A</a:t>
            </a:r>
            <a:r>
              <a:rPr dirty="0" sz="2800" lang="en-US" err="1"/>
              <a:t>k</a:t>
            </a:r>
            <a:r>
              <a:rPr dirty="0" sz="2800" lang="en-US" err="1"/>
              <a:t>a</a:t>
            </a:r>
            <a:r>
              <a:rPr dirty="0" sz="2800" lang="en-US" err="1"/>
              <a:t>s</a:t>
            </a:r>
            <a:r>
              <a:rPr dirty="0" sz="2800" lang="en-US" err="1"/>
              <a:t>h</a:t>
            </a:r>
            <a:r>
              <a:rPr dirty="0" sz="2800" lang="en-US" err="1"/>
              <a:t> </a:t>
            </a:r>
            <a:r>
              <a:rPr dirty="0" sz="2800" lang="en-US" err="1"/>
              <a:t>Agro</a:t>
            </a:r>
            <a:r>
              <a:rPr dirty="0" sz="2800" lang="en-US"/>
              <a:t> Farm is committed to providing eco-friendly alternatives that benefit both the environment and the people of Bangladesh. Our natural fiber bags are a testament to our dedication to sustainability, economic development, and social responsibility.</a:t>
            </a:r>
            <a:endParaRPr altLang="en-US" lang="zh-CN"/>
          </a:p>
        </p:txBody>
      </p:sp>
      <p:sp>
        <p:nvSpPr>
          <p:cNvPr id="1048620" name="Rectangle 3"/>
          <p:cNvSpPr/>
          <p:nvPr/>
        </p:nvSpPr>
        <p:spPr>
          <a:xfrm>
            <a:off x="6405905" y="3835980"/>
            <a:ext cx="2584174" cy="904461"/>
          </a:xfrm>
          <a:prstGeom prst="rect"/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dirty="0" sz="1400" lang="en-US">
                <a:solidFill>
                  <a:srgbClr val="002060"/>
                </a:solidFill>
              </a:rPr>
              <a:t>Contact</a:t>
            </a:r>
          </a:p>
          <a:p>
            <a:pPr algn="ctr"/>
            <a:r>
              <a:rPr dirty="0" sz="1400" lang="en-US">
                <a:solidFill>
                  <a:srgbClr val="002060"/>
                </a:solidFill>
              </a:rPr>
              <a:t>01885727244</a:t>
            </a:r>
          </a:p>
          <a:p>
            <a:pPr algn="ctr"/>
            <a:r>
              <a:rPr dirty="0" sz="1400" lang="en-US" err="1">
                <a:solidFill>
                  <a:srgbClr val="002060"/>
                </a:solidFill>
              </a:rPr>
              <a:t>Barishal</a:t>
            </a:r>
            <a:r>
              <a:rPr dirty="0" sz="1400" lang="en-US">
                <a:solidFill>
                  <a:srgbClr val="002060"/>
                </a:solidFill>
              </a:rPr>
              <a:t> ,Bangladesh</a:t>
            </a:r>
          </a:p>
        </p:txBody>
      </p:sp>
      <p:sp>
        <p:nvSpPr>
          <p:cNvPr id="1048621" name="Freeform: Shape 4"/>
          <p:cNvSpPr/>
          <p:nvPr/>
        </p:nvSpPr>
        <p:spPr>
          <a:xfrm>
            <a:off x="6316453" y="3846443"/>
            <a:ext cx="348142" cy="1003853"/>
          </a:xfrm>
          <a:custGeom>
            <a:avLst/>
            <a:gdLst>
              <a:gd name="connsiteX0" fmla="*/ 248478 w 348142"/>
              <a:gd name="connsiteY0" fmla="*/ 69574 h 1003853"/>
              <a:gd name="connsiteX1" fmla="*/ 198783 w 348142"/>
              <a:gd name="connsiteY1" fmla="*/ 79514 h 1003853"/>
              <a:gd name="connsiteX2" fmla="*/ 149087 w 348142"/>
              <a:gd name="connsiteY2" fmla="*/ 139148 h 1003853"/>
              <a:gd name="connsiteX3" fmla="*/ 168965 w 348142"/>
              <a:gd name="connsiteY3" fmla="*/ 268357 h 1003853"/>
              <a:gd name="connsiteX4" fmla="*/ 208722 w 348142"/>
              <a:gd name="connsiteY4" fmla="*/ 318053 h 1003853"/>
              <a:gd name="connsiteX5" fmla="*/ 248478 w 348142"/>
              <a:gd name="connsiteY5" fmla="*/ 387627 h 1003853"/>
              <a:gd name="connsiteX6" fmla="*/ 238539 w 348142"/>
              <a:gd name="connsiteY6" fmla="*/ 457200 h 1003853"/>
              <a:gd name="connsiteX7" fmla="*/ 188844 w 348142"/>
              <a:gd name="connsiteY7" fmla="*/ 536714 h 1003853"/>
              <a:gd name="connsiteX8" fmla="*/ 178905 w 348142"/>
              <a:gd name="connsiteY8" fmla="*/ 566531 h 1003853"/>
              <a:gd name="connsiteX9" fmla="*/ 159026 w 348142"/>
              <a:gd name="connsiteY9" fmla="*/ 606287 h 1003853"/>
              <a:gd name="connsiteX10" fmla="*/ 149087 w 348142"/>
              <a:gd name="connsiteY10" fmla="*/ 914400 h 1003853"/>
              <a:gd name="connsiteX11" fmla="*/ 139148 w 348142"/>
              <a:gd name="connsiteY11" fmla="*/ 944218 h 1003853"/>
              <a:gd name="connsiteX12" fmla="*/ 129209 w 348142"/>
              <a:gd name="connsiteY12" fmla="*/ 993914 h 1003853"/>
              <a:gd name="connsiteX13" fmla="*/ 89452 w 348142"/>
              <a:gd name="connsiteY13" fmla="*/ 1003853 h 1003853"/>
              <a:gd name="connsiteX14" fmla="*/ 59635 w 348142"/>
              <a:gd name="connsiteY14" fmla="*/ 993914 h 1003853"/>
              <a:gd name="connsiteX15" fmla="*/ 59635 w 348142"/>
              <a:gd name="connsiteY15" fmla="*/ 904461 h 1003853"/>
              <a:gd name="connsiteX16" fmla="*/ 39757 w 348142"/>
              <a:gd name="connsiteY16" fmla="*/ 367748 h 1003853"/>
              <a:gd name="connsiteX17" fmla="*/ 29818 w 348142"/>
              <a:gd name="connsiteY17" fmla="*/ 308114 h 1003853"/>
              <a:gd name="connsiteX18" fmla="*/ 0 w 348142"/>
              <a:gd name="connsiteY18" fmla="*/ 268357 h 1003853"/>
              <a:gd name="connsiteX19" fmla="*/ 9939 w 348142"/>
              <a:gd name="connsiteY19" fmla="*/ 69574 h 1003853"/>
              <a:gd name="connsiteX20" fmla="*/ 29818 w 348142"/>
              <a:gd name="connsiteY20" fmla="*/ 49696 h 1003853"/>
              <a:gd name="connsiteX21" fmla="*/ 89452 w 348142"/>
              <a:gd name="connsiteY21" fmla="*/ 19879 h 1003853"/>
              <a:gd name="connsiteX22" fmla="*/ 168965 w 348142"/>
              <a:gd name="connsiteY22" fmla="*/ 0 h 1003853"/>
              <a:gd name="connsiteX23" fmla="*/ 327992 w 348142"/>
              <a:gd name="connsiteY23" fmla="*/ 9940 h 1003853"/>
              <a:gd name="connsiteX24" fmla="*/ 337931 w 348142"/>
              <a:gd name="connsiteY24" fmla="*/ 99392 h 1003853"/>
              <a:gd name="connsiteX25" fmla="*/ 308113 w 348142"/>
              <a:gd name="connsiteY25" fmla="*/ 109331 h 1003853"/>
              <a:gd name="connsiteX26" fmla="*/ 198783 w 348142"/>
              <a:gd name="connsiteY26" fmla="*/ 109331 h 100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48142" h="1003853">
                <a:moveTo>
                  <a:pt x="248478" y="69574"/>
                </a:moveTo>
                <a:cubicBezTo>
                  <a:pt x="231913" y="72887"/>
                  <a:pt x="213893" y="71959"/>
                  <a:pt x="198783" y="79514"/>
                </a:cubicBezTo>
                <a:cubicBezTo>
                  <a:pt x="179649" y="89081"/>
                  <a:pt x="160504" y="122022"/>
                  <a:pt x="149087" y="139148"/>
                </a:cubicBezTo>
                <a:cubicBezTo>
                  <a:pt x="149853" y="144508"/>
                  <a:pt x="165518" y="258015"/>
                  <a:pt x="168965" y="268357"/>
                </a:cubicBezTo>
                <a:cubicBezTo>
                  <a:pt x="177704" y="294573"/>
                  <a:pt x="193214" y="298668"/>
                  <a:pt x="208722" y="318053"/>
                </a:cubicBezTo>
                <a:cubicBezTo>
                  <a:pt x="227454" y="341469"/>
                  <a:pt x="234873" y="360417"/>
                  <a:pt x="248478" y="387627"/>
                </a:cubicBezTo>
                <a:cubicBezTo>
                  <a:pt x="245165" y="410818"/>
                  <a:pt x="244703" y="434599"/>
                  <a:pt x="238539" y="457200"/>
                </a:cubicBezTo>
                <a:cubicBezTo>
                  <a:pt x="230743" y="485786"/>
                  <a:pt x="205761" y="514158"/>
                  <a:pt x="188844" y="536714"/>
                </a:cubicBezTo>
                <a:cubicBezTo>
                  <a:pt x="185531" y="546653"/>
                  <a:pt x="183032" y="556902"/>
                  <a:pt x="178905" y="566531"/>
                </a:cubicBezTo>
                <a:cubicBezTo>
                  <a:pt x="173068" y="580149"/>
                  <a:pt x="160291" y="591525"/>
                  <a:pt x="159026" y="606287"/>
                </a:cubicBezTo>
                <a:cubicBezTo>
                  <a:pt x="150250" y="708669"/>
                  <a:pt x="155121" y="811820"/>
                  <a:pt x="149087" y="914400"/>
                </a:cubicBezTo>
                <a:cubicBezTo>
                  <a:pt x="148472" y="924859"/>
                  <a:pt x="141689" y="934054"/>
                  <a:pt x="139148" y="944218"/>
                </a:cubicBezTo>
                <a:cubicBezTo>
                  <a:pt x="135051" y="960607"/>
                  <a:pt x="140024" y="980936"/>
                  <a:pt x="129209" y="993914"/>
                </a:cubicBezTo>
                <a:cubicBezTo>
                  <a:pt x="120464" y="1004408"/>
                  <a:pt x="102704" y="1000540"/>
                  <a:pt x="89452" y="1003853"/>
                </a:cubicBezTo>
                <a:cubicBezTo>
                  <a:pt x="79513" y="1000540"/>
                  <a:pt x="66180" y="1002095"/>
                  <a:pt x="59635" y="993914"/>
                </a:cubicBezTo>
                <a:cubicBezTo>
                  <a:pt x="39423" y="968648"/>
                  <a:pt x="54655" y="929363"/>
                  <a:pt x="59635" y="904461"/>
                </a:cubicBezTo>
                <a:cubicBezTo>
                  <a:pt x="53009" y="725557"/>
                  <a:pt x="48697" y="546552"/>
                  <a:pt x="39757" y="367748"/>
                </a:cubicBezTo>
                <a:cubicBezTo>
                  <a:pt x="38751" y="347621"/>
                  <a:pt x="37302" y="326825"/>
                  <a:pt x="29818" y="308114"/>
                </a:cubicBezTo>
                <a:cubicBezTo>
                  <a:pt x="23666" y="292733"/>
                  <a:pt x="9939" y="281609"/>
                  <a:pt x="0" y="268357"/>
                </a:cubicBezTo>
                <a:cubicBezTo>
                  <a:pt x="3313" y="202096"/>
                  <a:pt x="975" y="135309"/>
                  <a:pt x="9939" y="69574"/>
                </a:cubicBezTo>
                <a:cubicBezTo>
                  <a:pt x="11205" y="60289"/>
                  <a:pt x="22501" y="55550"/>
                  <a:pt x="29818" y="49696"/>
                </a:cubicBezTo>
                <a:cubicBezTo>
                  <a:pt x="53216" y="30978"/>
                  <a:pt x="61578" y="27481"/>
                  <a:pt x="89452" y="19879"/>
                </a:cubicBezTo>
                <a:cubicBezTo>
                  <a:pt x="115809" y="12690"/>
                  <a:pt x="168965" y="0"/>
                  <a:pt x="168965" y="0"/>
                </a:cubicBezTo>
                <a:cubicBezTo>
                  <a:pt x="221974" y="3313"/>
                  <a:pt x="276144" y="-1582"/>
                  <a:pt x="327992" y="9940"/>
                </a:cubicBezTo>
                <a:cubicBezTo>
                  <a:pt x="363966" y="17934"/>
                  <a:pt x="341538" y="93080"/>
                  <a:pt x="337931" y="99392"/>
                </a:cubicBezTo>
                <a:cubicBezTo>
                  <a:pt x="332733" y="108489"/>
                  <a:pt x="318563" y="108585"/>
                  <a:pt x="308113" y="109331"/>
                </a:cubicBezTo>
                <a:cubicBezTo>
                  <a:pt x="271762" y="111927"/>
                  <a:pt x="235226" y="109331"/>
                  <a:pt x="198783" y="109331"/>
                </a:cubicBezTo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22" name="Freeform: Shape 5"/>
          <p:cNvSpPr/>
          <p:nvPr/>
        </p:nvSpPr>
        <p:spPr>
          <a:xfrm>
            <a:off x="8785222" y="3786283"/>
            <a:ext cx="409714" cy="1003856"/>
          </a:xfrm>
          <a:custGeom>
            <a:avLst/>
            <a:gdLst>
              <a:gd name="connsiteX0" fmla="*/ 0 w 409714"/>
              <a:gd name="connsiteY0" fmla="*/ 49699 h 1003856"/>
              <a:gd name="connsiteX1" fmla="*/ 29817 w 409714"/>
              <a:gd name="connsiteY1" fmla="*/ 129213 h 1003856"/>
              <a:gd name="connsiteX2" fmla="*/ 59635 w 409714"/>
              <a:gd name="connsiteY2" fmla="*/ 139152 h 1003856"/>
              <a:gd name="connsiteX3" fmla="*/ 69574 w 409714"/>
              <a:gd name="connsiteY3" fmla="*/ 178908 h 1003856"/>
              <a:gd name="connsiteX4" fmla="*/ 79513 w 409714"/>
              <a:gd name="connsiteY4" fmla="*/ 238543 h 1003856"/>
              <a:gd name="connsiteX5" fmla="*/ 109330 w 409714"/>
              <a:gd name="connsiteY5" fmla="*/ 248482 h 1003856"/>
              <a:gd name="connsiteX6" fmla="*/ 129209 w 409714"/>
              <a:gd name="connsiteY6" fmla="*/ 268360 h 1003856"/>
              <a:gd name="connsiteX7" fmla="*/ 79513 w 409714"/>
              <a:gd name="connsiteY7" fmla="*/ 347873 h 1003856"/>
              <a:gd name="connsiteX8" fmla="*/ 59635 w 409714"/>
              <a:gd name="connsiteY8" fmla="*/ 367752 h 1003856"/>
              <a:gd name="connsiteX9" fmla="*/ 89452 w 409714"/>
              <a:gd name="connsiteY9" fmla="*/ 387630 h 1003856"/>
              <a:gd name="connsiteX10" fmla="*/ 99391 w 409714"/>
              <a:gd name="connsiteY10" fmla="*/ 417447 h 1003856"/>
              <a:gd name="connsiteX11" fmla="*/ 119269 w 409714"/>
              <a:gd name="connsiteY11" fmla="*/ 437326 h 1003856"/>
              <a:gd name="connsiteX12" fmla="*/ 109330 w 409714"/>
              <a:gd name="connsiteY12" fmla="*/ 526778 h 1003856"/>
              <a:gd name="connsiteX13" fmla="*/ 79513 w 409714"/>
              <a:gd name="connsiteY13" fmla="*/ 536717 h 1003856"/>
              <a:gd name="connsiteX14" fmla="*/ 29817 w 409714"/>
              <a:gd name="connsiteY14" fmla="*/ 576473 h 1003856"/>
              <a:gd name="connsiteX15" fmla="*/ 49696 w 409714"/>
              <a:gd name="connsiteY15" fmla="*/ 596352 h 1003856"/>
              <a:gd name="connsiteX16" fmla="*/ 69574 w 409714"/>
              <a:gd name="connsiteY16" fmla="*/ 636108 h 1003856"/>
              <a:gd name="connsiteX17" fmla="*/ 89452 w 409714"/>
              <a:gd name="connsiteY17" fmla="*/ 665926 h 1003856"/>
              <a:gd name="connsiteX18" fmla="*/ 89452 w 409714"/>
              <a:gd name="connsiteY18" fmla="*/ 775256 h 1003856"/>
              <a:gd name="connsiteX19" fmla="*/ 69574 w 409714"/>
              <a:gd name="connsiteY19" fmla="*/ 805073 h 1003856"/>
              <a:gd name="connsiteX20" fmla="*/ 9939 w 409714"/>
              <a:gd name="connsiteY20" fmla="*/ 824952 h 1003856"/>
              <a:gd name="connsiteX21" fmla="*/ 49696 w 409714"/>
              <a:gd name="connsiteY21" fmla="*/ 904465 h 1003856"/>
              <a:gd name="connsiteX22" fmla="*/ 69574 w 409714"/>
              <a:gd name="connsiteY22" fmla="*/ 934282 h 1003856"/>
              <a:gd name="connsiteX23" fmla="*/ 109330 w 409714"/>
              <a:gd name="connsiteY23" fmla="*/ 974039 h 1003856"/>
              <a:gd name="connsiteX24" fmla="*/ 188843 w 409714"/>
              <a:gd name="connsiteY24" fmla="*/ 993917 h 1003856"/>
              <a:gd name="connsiteX25" fmla="*/ 218661 w 409714"/>
              <a:gd name="connsiteY25" fmla="*/ 1003856 h 1003856"/>
              <a:gd name="connsiteX26" fmla="*/ 268356 w 409714"/>
              <a:gd name="connsiteY26" fmla="*/ 993917 h 1003856"/>
              <a:gd name="connsiteX27" fmla="*/ 288235 w 409714"/>
              <a:gd name="connsiteY27" fmla="*/ 934282 h 1003856"/>
              <a:gd name="connsiteX28" fmla="*/ 327991 w 409714"/>
              <a:gd name="connsiteY28" fmla="*/ 884586 h 1003856"/>
              <a:gd name="connsiteX29" fmla="*/ 347869 w 409714"/>
              <a:gd name="connsiteY29" fmla="*/ 785195 h 1003856"/>
              <a:gd name="connsiteX30" fmla="*/ 367748 w 409714"/>
              <a:gd name="connsiteY30" fmla="*/ 725560 h 1003856"/>
              <a:gd name="connsiteX31" fmla="*/ 407504 w 409714"/>
              <a:gd name="connsiteY31" fmla="*/ 576473 h 1003856"/>
              <a:gd name="connsiteX32" fmla="*/ 407504 w 409714"/>
              <a:gd name="connsiteY32" fmla="*/ 496960 h 1003856"/>
              <a:gd name="connsiteX33" fmla="*/ 387626 w 409714"/>
              <a:gd name="connsiteY33" fmla="*/ 437326 h 1003856"/>
              <a:gd name="connsiteX34" fmla="*/ 367748 w 409714"/>
              <a:gd name="connsiteY34" fmla="*/ 327995 h 1003856"/>
              <a:gd name="connsiteX35" fmla="*/ 357809 w 409714"/>
              <a:gd name="connsiteY35" fmla="*/ 298178 h 1003856"/>
              <a:gd name="connsiteX36" fmla="*/ 337930 w 409714"/>
              <a:gd name="connsiteY36" fmla="*/ 268360 h 1003856"/>
              <a:gd name="connsiteX37" fmla="*/ 318052 w 409714"/>
              <a:gd name="connsiteY37" fmla="*/ 69578 h 1003856"/>
              <a:gd name="connsiteX38" fmla="*/ 298174 w 409714"/>
              <a:gd name="connsiteY38" fmla="*/ 9943 h 1003856"/>
              <a:gd name="connsiteX39" fmla="*/ 268356 w 409714"/>
              <a:gd name="connsiteY39" fmla="*/ 4 h 1003856"/>
              <a:gd name="connsiteX40" fmla="*/ 79513 w 409714"/>
              <a:gd name="connsiteY40" fmla="*/ 19882 h 1003856"/>
              <a:gd name="connsiteX41" fmla="*/ 49696 w 409714"/>
              <a:gd name="connsiteY41" fmla="*/ 39760 h 1003856"/>
              <a:gd name="connsiteX42" fmla="*/ 29817 w 409714"/>
              <a:gd name="connsiteY42" fmla="*/ 59639 h 1003856"/>
              <a:gd name="connsiteX43" fmla="*/ 19878 w 409714"/>
              <a:gd name="connsiteY43" fmla="*/ 99395 h 1003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09714" h="1003856">
                <a:moveTo>
                  <a:pt x="0" y="49699"/>
                </a:moveTo>
                <a:cubicBezTo>
                  <a:pt x="6042" y="85955"/>
                  <a:pt x="-1782" y="110253"/>
                  <a:pt x="29817" y="129213"/>
                </a:cubicBezTo>
                <a:cubicBezTo>
                  <a:pt x="38801" y="134603"/>
                  <a:pt x="49696" y="135839"/>
                  <a:pt x="59635" y="139152"/>
                </a:cubicBezTo>
                <a:cubicBezTo>
                  <a:pt x="62948" y="152404"/>
                  <a:pt x="66895" y="165513"/>
                  <a:pt x="69574" y="178908"/>
                </a:cubicBezTo>
                <a:cubicBezTo>
                  <a:pt x="73526" y="198669"/>
                  <a:pt x="69515" y="221046"/>
                  <a:pt x="79513" y="238543"/>
                </a:cubicBezTo>
                <a:cubicBezTo>
                  <a:pt x="84711" y="247639"/>
                  <a:pt x="99391" y="245169"/>
                  <a:pt x="109330" y="248482"/>
                </a:cubicBezTo>
                <a:cubicBezTo>
                  <a:pt x="115956" y="255108"/>
                  <a:pt x="127884" y="259083"/>
                  <a:pt x="129209" y="268360"/>
                </a:cubicBezTo>
                <a:cubicBezTo>
                  <a:pt x="136802" y="321509"/>
                  <a:pt x="112406" y="320461"/>
                  <a:pt x="79513" y="347873"/>
                </a:cubicBezTo>
                <a:cubicBezTo>
                  <a:pt x="72314" y="353872"/>
                  <a:pt x="66261" y="361126"/>
                  <a:pt x="59635" y="367752"/>
                </a:cubicBezTo>
                <a:cubicBezTo>
                  <a:pt x="69574" y="374378"/>
                  <a:pt x="81990" y="378302"/>
                  <a:pt x="89452" y="387630"/>
                </a:cubicBezTo>
                <a:cubicBezTo>
                  <a:pt x="95997" y="395811"/>
                  <a:pt x="94001" y="408463"/>
                  <a:pt x="99391" y="417447"/>
                </a:cubicBezTo>
                <a:cubicBezTo>
                  <a:pt x="104212" y="425482"/>
                  <a:pt x="112643" y="430700"/>
                  <a:pt x="119269" y="437326"/>
                </a:cubicBezTo>
                <a:cubicBezTo>
                  <a:pt x="115956" y="467143"/>
                  <a:pt x="120472" y="498923"/>
                  <a:pt x="109330" y="526778"/>
                </a:cubicBezTo>
                <a:cubicBezTo>
                  <a:pt x="105439" y="536505"/>
                  <a:pt x="88884" y="532032"/>
                  <a:pt x="79513" y="536717"/>
                </a:cubicBezTo>
                <a:cubicBezTo>
                  <a:pt x="54438" y="549254"/>
                  <a:pt x="48306" y="557985"/>
                  <a:pt x="29817" y="576473"/>
                </a:cubicBezTo>
                <a:cubicBezTo>
                  <a:pt x="36443" y="583099"/>
                  <a:pt x="44498" y="588555"/>
                  <a:pt x="49696" y="596352"/>
                </a:cubicBezTo>
                <a:cubicBezTo>
                  <a:pt x="57915" y="608680"/>
                  <a:pt x="62223" y="623244"/>
                  <a:pt x="69574" y="636108"/>
                </a:cubicBezTo>
                <a:cubicBezTo>
                  <a:pt x="75501" y="646480"/>
                  <a:pt x="82826" y="655987"/>
                  <a:pt x="89452" y="665926"/>
                </a:cubicBezTo>
                <a:cubicBezTo>
                  <a:pt x="101612" y="714566"/>
                  <a:pt x="107258" y="715901"/>
                  <a:pt x="89452" y="775256"/>
                </a:cubicBezTo>
                <a:cubicBezTo>
                  <a:pt x="86020" y="786697"/>
                  <a:pt x="79703" y="798742"/>
                  <a:pt x="69574" y="805073"/>
                </a:cubicBezTo>
                <a:cubicBezTo>
                  <a:pt x="51805" y="816178"/>
                  <a:pt x="29817" y="818326"/>
                  <a:pt x="9939" y="824952"/>
                </a:cubicBezTo>
                <a:cubicBezTo>
                  <a:pt x="43862" y="926722"/>
                  <a:pt x="10045" y="854901"/>
                  <a:pt x="49696" y="904465"/>
                </a:cubicBezTo>
                <a:cubicBezTo>
                  <a:pt x="57158" y="913793"/>
                  <a:pt x="61800" y="925212"/>
                  <a:pt x="69574" y="934282"/>
                </a:cubicBezTo>
                <a:cubicBezTo>
                  <a:pt x="81771" y="948512"/>
                  <a:pt x="92567" y="965658"/>
                  <a:pt x="109330" y="974039"/>
                </a:cubicBezTo>
                <a:cubicBezTo>
                  <a:pt x="133766" y="986257"/>
                  <a:pt x="162925" y="985278"/>
                  <a:pt x="188843" y="993917"/>
                </a:cubicBezTo>
                <a:lnTo>
                  <a:pt x="218661" y="1003856"/>
                </a:lnTo>
                <a:cubicBezTo>
                  <a:pt x="235226" y="1000543"/>
                  <a:pt x="256411" y="1005862"/>
                  <a:pt x="268356" y="993917"/>
                </a:cubicBezTo>
                <a:cubicBezTo>
                  <a:pt x="283172" y="979101"/>
                  <a:pt x="276612" y="951717"/>
                  <a:pt x="288235" y="934282"/>
                </a:cubicBezTo>
                <a:cubicBezTo>
                  <a:pt x="313311" y="896668"/>
                  <a:pt x="299667" y="912912"/>
                  <a:pt x="327991" y="884586"/>
                </a:cubicBezTo>
                <a:cubicBezTo>
                  <a:pt x="334617" y="851456"/>
                  <a:pt x="337184" y="817248"/>
                  <a:pt x="347869" y="785195"/>
                </a:cubicBezTo>
                <a:cubicBezTo>
                  <a:pt x="354495" y="765317"/>
                  <a:pt x="364303" y="746229"/>
                  <a:pt x="367748" y="725560"/>
                </a:cubicBezTo>
                <a:cubicBezTo>
                  <a:pt x="389590" y="594508"/>
                  <a:pt x="365269" y="639827"/>
                  <a:pt x="407504" y="576473"/>
                </a:cubicBezTo>
                <a:cubicBezTo>
                  <a:pt x="377347" y="486002"/>
                  <a:pt x="419498" y="628891"/>
                  <a:pt x="407504" y="496960"/>
                </a:cubicBezTo>
                <a:cubicBezTo>
                  <a:pt x="405607" y="476093"/>
                  <a:pt x="387626" y="437326"/>
                  <a:pt x="387626" y="437326"/>
                </a:cubicBezTo>
                <a:cubicBezTo>
                  <a:pt x="379583" y="381021"/>
                  <a:pt x="381137" y="374857"/>
                  <a:pt x="367748" y="327995"/>
                </a:cubicBezTo>
                <a:cubicBezTo>
                  <a:pt x="364870" y="317921"/>
                  <a:pt x="362494" y="307549"/>
                  <a:pt x="357809" y="298178"/>
                </a:cubicBezTo>
                <a:cubicBezTo>
                  <a:pt x="352467" y="287494"/>
                  <a:pt x="344556" y="278299"/>
                  <a:pt x="337930" y="268360"/>
                </a:cubicBezTo>
                <a:cubicBezTo>
                  <a:pt x="331809" y="170418"/>
                  <a:pt x="339672" y="141644"/>
                  <a:pt x="318052" y="69578"/>
                </a:cubicBezTo>
                <a:cubicBezTo>
                  <a:pt x="312031" y="49508"/>
                  <a:pt x="318052" y="16569"/>
                  <a:pt x="298174" y="9943"/>
                </a:cubicBezTo>
                <a:lnTo>
                  <a:pt x="268356" y="4"/>
                </a:lnTo>
                <a:cubicBezTo>
                  <a:pt x="253768" y="916"/>
                  <a:pt x="129163" y="-4943"/>
                  <a:pt x="79513" y="19882"/>
                </a:cubicBezTo>
                <a:cubicBezTo>
                  <a:pt x="68829" y="25224"/>
                  <a:pt x="59024" y="32298"/>
                  <a:pt x="49696" y="39760"/>
                </a:cubicBezTo>
                <a:cubicBezTo>
                  <a:pt x="42378" y="45614"/>
                  <a:pt x="36443" y="53013"/>
                  <a:pt x="29817" y="59639"/>
                </a:cubicBezTo>
                <a:lnTo>
                  <a:pt x="19878" y="99395"/>
                </a:lnTo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pic>
        <p:nvPicPr>
          <p:cNvPr id="2097167" name="Picture 9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731317" y="4156841"/>
            <a:ext cx="189713" cy="425685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4000">
        <p14:vortex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8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1262270"/>
            <a:ext cx="10605052" cy="5595730"/>
          </a:xfrm>
          <a:prstGeom prst="rect"/>
        </p:spPr>
      </p:pic>
      <p:sp>
        <p:nvSpPr>
          <p:cNvPr id="1048628" name="Thought Bubble: Cloud 5"/>
          <p:cNvSpPr/>
          <p:nvPr/>
        </p:nvSpPr>
        <p:spPr>
          <a:xfrm rot="1736417">
            <a:off x="6937514" y="188844"/>
            <a:ext cx="2773017" cy="2534478"/>
          </a:xfrm>
          <a:prstGeom prst="cloudCallou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b="1" dirty="0" sz="3200" lang="en-US"/>
              <a:t>Thanks For Watching</a:t>
            </a:r>
          </a:p>
        </p:txBody>
      </p:sp>
      <p:sp>
        <p:nvSpPr>
          <p:cNvPr id="1048678" name=""/>
          <p:cNvSpPr/>
          <p:nvPr/>
        </p:nvSpPr>
        <p:spPr>
          <a:xfrm>
            <a:off x="1159090" y="4636328"/>
            <a:ext cx="3048000" cy="1524000"/>
          </a:xfrm>
          <a:prstGeom prst="homePlate"/>
          <a:solidFill>
            <a:srgbClr val="FFFFFF"/>
          </a:solidFill>
          <a:ln w="25400">
            <a:solidFill>
              <a:srgbClr val="666666"/>
            </a:solidFill>
          </a:ln>
        </p:spPr>
        <p:txBody>
          <a:bodyPr anchor="ctr"/>
          <a:p>
            <a:pPr algn="ctr"/>
            <a:r>
              <a:rPr lang="en-US"/>
              <a:t>A</a:t>
            </a:r>
            <a:r>
              <a:rPr lang="en-US"/>
              <a:t>k</a:t>
            </a:r>
            <a:r>
              <a:rPr lang="en-US"/>
              <a:t>a</a:t>
            </a:r>
            <a:r>
              <a:rPr lang="en-US"/>
              <a:t>s</a:t>
            </a:r>
            <a:r>
              <a:rPr lang="en-US"/>
              <a:t>h</a:t>
            </a:r>
            <a:r>
              <a:rPr lang="en-US"/>
              <a:t> </a:t>
            </a:r>
            <a:r>
              <a:rPr lang="en-US"/>
              <a:t>C</a:t>
            </a:r>
            <a:r>
              <a:rPr lang="en-US"/>
              <a:t>h</a:t>
            </a:r>
            <a:r>
              <a:rPr lang="en-US"/>
              <a:t>a</a:t>
            </a:r>
            <a:r>
              <a:rPr lang="en-US"/>
              <a:t>n</a:t>
            </a:r>
            <a:r>
              <a:rPr lang="en-US"/>
              <a:t>d</a:t>
            </a:r>
            <a:r>
              <a:rPr lang="en-US"/>
              <a:t>r</a:t>
            </a:r>
            <a:r>
              <a:rPr lang="en-US"/>
              <a:t>a</a:t>
            </a:r>
            <a:r>
              <a:rPr lang="en-US"/>
              <a:t> </a:t>
            </a:r>
            <a:r>
              <a:rPr lang="en-US"/>
              <a:t>D</a:t>
            </a:r>
            <a:r>
              <a:rPr lang="en-US"/>
              <a:t>a</a:t>
            </a:r>
            <a:r>
              <a:rPr lang="en-US"/>
              <a:t>s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Rectangle 1"/>
          <p:cNvSpPr/>
          <p:nvPr/>
        </p:nvSpPr>
        <p:spPr>
          <a:xfrm>
            <a:off x="1722268" y="648070"/>
            <a:ext cx="4373732" cy="5539740"/>
          </a:xfrm>
          <a:prstGeom prst="rect"/>
        </p:spPr>
        <p:txBody>
          <a:bodyPr wrap="square">
            <a:spAutoFit/>
          </a:bodyPr>
          <a:p>
            <a:pPr algn="just"/>
            <a:r>
              <a:rPr dirty="0" sz="2800" lang="en-US" err="1">
                <a:solidFill>
                  <a:schemeClr val="accent6">
                    <a:lumMod val="50000"/>
                  </a:schemeClr>
                </a:solidFill>
              </a:rPr>
              <a:t>A</a:t>
            </a:r>
            <a:r>
              <a:rPr dirty="0" sz="2800" lang="en-US" err="1">
                <a:solidFill>
                  <a:schemeClr val="accent6">
                    <a:lumMod val="50000"/>
                  </a:schemeClr>
                </a:solidFill>
              </a:rPr>
              <a:t>k</a:t>
            </a:r>
            <a:r>
              <a:rPr dirty="0" sz="2800" lang="en-US" err="1">
                <a:solidFill>
                  <a:schemeClr val="accent6">
                    <a:lumMod val="50000"/>
                  </a:schemeClr>
                </a:solidFill>
              </a:rPr>
              <a:t>a</a:t>
            </a:r>
            <a:r>
              <a:rPr dirty="0" sz="2800" lang="en-US" err="1">
                <a:solidFill>
                  <a:schemeClr val="accent6">
                    <a:lumMod val="50000"/>
                  </a:schemeClr>
                </a:solidFill>
              </a:rPr>
              <a:t>s</a:t>
            </a:r>
            <a:r>
              <a:rPr dirty="0" sz="2800" lang="en-US" err="1">
                <a:solidFill>
                  <a:schemeClr val="accent6">
                    <a:lumMod val="50000"/>
                  </a:schemeClr>
                </a:solidFill>
              </a:rPr>
              <a:t>h</a:t>
            </a:r>
            <a:r>
              <a:rPr dirty="0" sz="2800" lang="en-US" err="1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dirty="0" sz="2800" lang="en-US" err="1">
                <a:solidFill>
                  <a:schemeClr val="accent6">
                    <a:lumMod val="50000"/>
                  </a:schemeClr>
                </a:solidFill>
              </a:rPr>
              <a:t>Agro</a:t>
            </a:r>
            <a:r>
              <a:rPr dirty="0" sz="2800" lang="en-US">
                <a:solidFill>
                  <a:schemeClr val="accent6">
                    <a:lumMod val="50000"/>
                  </a:schemeClr>
                </a:solidFill>
              </a:rPr>
              <a:t> Farm is a pioneering agricultural enterprise in Bangladesh, dedicated to producing high-quality natural fiber bags. These bags are crafted from locally sourced jute and other natural fibers, reflecting our commitment to sustainability and environmental stewardship</a:t>
            </a:r>
            <a:endParaRPr altLang="en-US" lang="zh-CN"/>
          </a:p>
        </p:txBody>
      </p:sp>
      <p:pic>
        <p:nvPicPr>
          <p:cNvPr id="2097153" name="Picture 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6602211" y="1360503"/>
            <a:ext cx="4246670" cy="4136994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split orient="vert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6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dur="580" id="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822" id="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10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9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32" id="11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27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64" id="12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81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dur="26" id="13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decel="50000" dur="166" id="14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15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decel="50000" dur="166" id="16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17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decel="50000" dur="166" id="18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19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decel="50000" dur="166" id="2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 dirty="0" lang="en-US">
                <a:solidFill>
                  <a:schemeClr val="accent6">
                    <a:lumMod val="50000"/>
                  </a:schemeClr>
                </a:solidFill>
              </a:rPr>
              <a:t>Environmental Benefits</a:t>
            </a:r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dirty="0" lang="en-US"/>
              <a:t>Our natural fiber bags offer numerous environmental advantages</a:t>
            </a:r>
          </a:p>
          <a:p>
            <a:r>
              <a:rPr dirty="0" lang="en-US"/>
              <a:t>Unlike plastic bags, our natural fiber bags decompose naturally, reducing long-term environmental impact and helping to combat pollution.</a:t>
            </a:r>
          </a:p>
        </p:txBody>
      </p:sp>
      <p:pic>
        <p:nvPicPr>
          <p:cNvPr id="2097154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939919" y="3522532"/>
            <a:ext cx="3586163" cy="2238375"/>
          </a:xfrm>
          <a:prstGeom prst="rect"/>
          <a:ln>
            <a:noFill/>
          </a:ln>
          <a:effectLst>
            <a:outerShdw algn="ctr" blurRad="50800" dir="5400000" dist="50800" rotWithShape="0">
              <a:srgbClr val="000000">
                <a:alpha val="6000"/>
              </a:srgbClr>
            </a:outerShdw>
            <a:softEdge rad="112500"/>
          </a:effectLst>
        </p:spPr>
      </p:pic>
      <p:sp>
        <p:nvSpPr>
          <p:cNvPr id="1048599" name="TextBox 6"/>
          <p:cNvSpPr txBox="1"/>
          <p:nvPr/>
        </p:nvSpPr>
        <p:spPr>
          <a:xfrm>
            <a:off x="941033" y="3929061"/>
            <a:ext cx="5717219" cy="1869440"/>
          </a:xfrm>
          <a:prstGeom prst="rect"/>
          <a:noFill/>
        </p:spPr>
        <p:txBody>
          <a:bodyPr rtlCol="0" wrap="square">
            <a:spAutoFit/>
          </a:bodyPr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400" lang="en-US"/>
              <a:t>By using renewable resources like jute, we help conserve non-renewable resources and promote sustainable agricultural practices.</a:t>
            </a:r>
          </a:p>
          <a:p>
            <a:endParaRPr dirty="0" sz="240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split orient="vert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5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5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10485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4"/>
                                        <p:tgtEl>
                                          <p:spTgt spid="10485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9"/>
                                        <p:tgtEl>
                                          <p:spTgt spid="1048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0"/>
                                        <p:tgtEl>
                                          <p:spTgt spid="1048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9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3100"/>
          </a:xfrm>
        </p:spPr>
        <p:txBody>
          <a:bodyPr>
            <a:normAutofit/>
          </a:bodyPr>
          <a:p>
            <a:r>
              <a:rPr b="1" dirty="0" sz="2800" lang="en-US">
                <a:solidFill>
                  <a:schemeClr val="accent6">
                    <a:lumMod val="50000"/>
                  </a:schemeClr>
                </a:solidFill>
              </a:rPr>
              <a:t>Economic and Social Impact</a:t>
            </a:r>
          </a:p>
        </p:txBody>
      </p:sp>
      <p:sp>
        <p:nvSpPr>
          <p:cNvPr id="1048605" name="TextBox 2"/>
          <p:cNvSpPr txBox="1"/>
          <p:nvPr/>
        </p:nvSpPr>
        <p:spPr>
          <a:xfrm>
            <a:off x="676274" y="1281113"/>
            <a:ext cx="8020051" cy="396240"/>
          </a:xfrm>
          <a:prstGeom prst="rect"/>
          <a:noFill/>
        </p:spPr>
        <p:txBody>
          <a:bodyPr rtlCol="0" wrap="square">
            <a:spAutoFit/>
          </a:bodyPr>
          <a:p>
            <a:pPr indent="-285750" marL="285750">
              <a:buFont typeface="Wingdings" panose="05000000000000000000" pitchFamily="2" charset="2"/>
              <a:buChar char="v"/>
            </a:pPr>
            <a:r>
              <a:rPr dirty="0" sz="2000" lang="en-US" err="1">
                <a:solidFill>
                  <a:schemeClr val="accent6">
                    <a:lumMod val="50000"/>
                  </a:schemeClr>
                </a:solidFill>
              </a:rPr>
              <a:t>A</a:t>
            </a:r>
            <a:r>
              <a:rPr dirty="0" sz="2000" lang="en-US" err="1">
                <a:solidFill>
                  <a:schemeClr val="accent6">
                    <a:lumMod val="50000"/>
                  </a:schemeClr>
                </a:solidFill>
              </a:rPr>
              <a:t>k</a:t>
            </a:r>
            <a:r>
              <a:rPr dirty="0" sz="2000" lang="en-US" err="1">
                <a:solidFill>
                  <a:schemeClr val="accent6">
                    <a:lumMod val="50000"/>
                  </a:schemeClr>
                </a:solidFill>
              </a:rPr>
              <a:t>a</a:t>
            </a:r>
            <a:r>
              <a:rPr dirty="0" sz="2000" lang="en-US" err="1">
                <a:solidFill>
                  <a:schemeClr val="accent6">
                    <a:lumMod val="50000"/>
                  </a:schemeClr>
                </a:solidFill>
              </a:rPr>
              <a:t>s</a:t>
            </a:r>
            <a:r>
              <a:rPr dirty="0" sz="2000" lang="en-US" err="1">
                <a:solidFill>
                  <a:schemeClr val="accent6">
                    <a:lumMod val="50000"/>
                  </a:schemeClr>
                </a:solidFill>
              </a:rPr>
              <a:t>h</a:t>
            </a:r>
            <a:r>
              <a:rPr dirty="0" sz="2000" lang="en-US" err="1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dirty="0" sz="2000" lang="en-US" err="1">
                <a:solidFill>
                  <a:schemeClr val="accent6">
                    <a:lumMod val="50000"/>
                  </a:schemeClr>
                </a:solidFill>
              </a:rPr>
              <a:t>A</a:t>
            </a:r>
            <a:r>
              <a:rPr dirty="0" sz="2000" lang="en-US" err="1">
                <a:solidFill>
                  <a:schemeClr val="accent6">
                    <a:lumMod val="50000"/>
                  </a:schemeClr>
                </a:solidFill>
              </a:rPr>
              <a:t>gro</a:t>
            </a:r>
            <a:r>
              <a:rPr dirty="0" sz="2000" lang="en-US">
                <a:solidFill>
                  <a:schemeClr val="accent6">
                    <a:lumMod val="50000"/>
                  </a:schemeClr>
                </a:solidFill>
              </a:rPr>
              <a:t> Farm plays a vital role in supporting the local economy</a:t>
            </a:r>
            <a:endParaRPr altLang="en-US" lang="zh-CN"/>
          </a:p>
        </p:txBody>
      </p:sp>
      <p:pic>
        <p:nvPicPr>
          <p:cNvPr id="2097155" name="Picture 5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381999" y="1893333"/>
            <a:ext cx="2524125" cy="2628900"/>
          </a:xfrm>
          <a:prstGeom prst="rect"/>
          <a:ln>
            <a:noFill/>
          </a:ln>
          <a:effectLst>
            <a:softEdge rad="112500"/>
          </a:effectLst>
        </p:spPr>
      </p:pic>
      <p:sp>
        <p:nvSpPr>
          <p:cNvPr id="1048606" name="TextBox 7"/>
          <p:cNvSpPr txBox="1"/>
          <p:nvPr/>
        </p:nvSpPr>
        <p:spPr>
          <a:xfrm>
            <a:off x="676274" y="1807608"/>
            <a:ext cx="5133975" cy="400110"/>
          </a:xfrm>
          <a:prstGeom prst="rect"/>
          <a:noFill/>
        </p:spPr>
        <p:txBody>
          <a:bodyPr rtlCol="0" wrap="square">
            <a:spAutoFit/>
          </a:bodyPr>
          <a:p>
            <a:pPr indent="-285750" marL="285750">
              <a:buFont typeface="Wingdings" panose="05000000000000000000" pitchFamily="2" charset="2"/>
              <a:buChar char="v"/>
            </a:pPr>
            <a:r>
              <a:rPr dirty="0" sz="2000" lang="en-US">
                <a:solidFill>
                  <a:schemeClr val="accent6">
                    <a:lumMod val="50000"/>
                  </a:schemeClr>
                </a:solidFill>
              </a:rPr>
              <a:t>Support for Local Farmers</a:t>
            </a:r>
          </a:p>
        </p:txBody>
      </p:sp>
      <p:sp>
        <p:nvSpPr>
          <p:cNvPr id="1048607" name="TextBox 8"/>
          <p:cNvSpPr txBox="1"/>
          <p:nvPr/>
        </p:nvSpPr>
        <p:spPr>
          <a:xfrm>
            <a:off x="676274" y="2334103"/>
            <a:ext cx="2752725" cy="400110"/>
          </a:xfrm>
          <a:prstGeom prst="rect"/>
          <a:noFill/>
        </p:spPr>
        <p:txBody>
          <a:bodyPr rtlCol="0" wrap="square">
            <a:spAutoFit/>
          </a:bodyPr>
          <a:p>
            <a:pPr indent="-285750" marL="285750">
              <a:buFont typeface="Wingdings" panose="05000000000000000000" pitchFamily="2" charset="2"/>
              <a:buChar char="v"/>
            </a:pPr>
            <a:r>
              <a:rPr dirty="0" sz="2000" lang="en-US"/>
              <a:t>Job Creation</a:t>
            </a:r>
          </a:p>
        </p:txBody>
      </p:sp>
      <p:pic>
        <p:nvPicPr>
          <p:cNvPr id="2097156" name="Picture 10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010781" y="3036333"/>
            <a:ext cx="7371218" cy="3286125"/>
          </a:xfrm>
          <a:prstGeom prst="rect"/>
          <a:ln>
            <a:noFill/>
          </a:ln>
          <a:effectLst>
            <a:softEdge rad="112500"/>
          </a:effectLst>
        </p:spPr>
      </p:pic>
      <p:pic>
        <p:nvPicPr>
          <p:cNvPr id="2097157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3"/>
          <a:srcRect/>
          <a:stretch>
            <a:fillRect/>
          </a:stretch>
        </p:blipFill>
        <p:spPr bwMode="auto">
          <a:xfrm>
            <a:off x="88900" y="88900"/>
            <a:ext cx="965200" cy="508000"/>
          </a:xfrm>
          <a:prstGeom prst="rect"/>
          <a:noFill/>
          <a:ln>
            <a:noFill/>
          </a:ln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dur="2000" id="7"/>
                                        <p:tgtEl>
                                          <p:spTgt spid="2097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id="10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2"/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9300"/>
          </a:xfrm>
        </p:spPr>
        <p:txBody>
          <a:bodyPr>
            <a:normAutofit/>
          </a:bodyPr>
          <a:p>
            <a:r>
              <a:rPr b="1" dirty="0" sz="3600" lang="en-US">
                <a:solidFill>
                  <a:schemeClr val="accent6">
                    <a:lumMod val="50000"/>
                  </a:schemeClr>
                </a:solidFill>
              </a:rPr>
              <a:t>Health and Safety</a:t>
            </a:r>
          </a:p>
        </p:txBody>
      </p:sp>
      <p:sp>
        <p:nvSpPr>
          <p:cNvPr id="1048609" name="TextBox 2"/>
          <p:cNvSpPr txBox="1"/>
          <p:nvPr/>
        </p:nvSpPr>
        <p:spPr>
          <a:xfrm>
            <a:off x="590550" y="1190625"/>
            <a:ext cx="5067300" cy="701040"/>
          </a:xfrm>
          <a:prstGeom prst="rect"/>
          <a:noFill/>
        </p:spPr>
        <p:txBody>
          <a:bodyPr rtlCol="0" wrap="square">
            <a:spAutoFit/>
          </a:bodyPr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000" lang="en-US"/>
              <a:t>Our natural fiber bags are safe and non-toxic</a:t>
            </a:r>
          </a:p>
        </p:txBody>
      </p:sp>
      <p:sp>
        <p:nvSpPr>
          <p:cNvPr id="1048610" name="TextBox 3"/>
          <p:cNvSpPr txBox="1"/>
          <p:nvPr/>
        </p:nvSpPr>
        <p:spPr>
          <a:xfrm>
            <a:off x="590550" y="1666934"/>
            <a:ext cx="8401050" cy="701039"/>
          </a:xfrm>
          <a:prstGeom prst="rect"/>
          <a:noFill/>
        </p:spPr>
        <p:txBody>
          <a:bodyPr rtlCol="0" wrap="square">
            <a:spAutoFit/>
          </a:bodyPr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000" lang="en-US"/>
              <a:t>Free from harmful chemicals, our bags are safe for both humans and wildlife.</a:t>
            </a:r>
          </a:p>
        </p:txBody>
      </p:sp>
      <p:pic>
        <p:nvPicPr>
          <p:cNvPr id="2097158" name="Picture 7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805237" y="2652712"/>
            <a:ext cx="4976813" cy="30146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algn="bl" blurRad="12700" dir="5400000" dist="5000" endPos="28000" rotWithShape="0" stA="38000" sy="-100000"/>
          </a:effectLst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1048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4"/>
                                        <p:tgtEl>
                                          <p:spTgt spid="1048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9" grpId="0"/>
      <p:bldP spid="10486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Picture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358283" y="0"/>
            <a:ext cx="9880847" cy="6857999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3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0" fill="hold" id="7"/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8"/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9"/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0" id="10"/>
                                        <p:tgtEl>
                                          <p:spTgt spid="2097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Online Media 1" title="The Story of Plastic (Animated Short)">
            <a:hlinkClick r:id="" action="ppaction://media"/>
          </p:cNvPr>
          <p:cNvPicPr>
            <a:picLocks noChangeAspect="1" noRot="1"/>
          </p:cNvPicPr>
          <p:nvPr>
            <a:videoFile r:link="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0" y="1111820"/>
            <a:ext cx="12192000" cy="5746180"/>
          </a:xfrm>
          <a:prstGeom prst="rect"/>
          <a:effectLst>
            <a:outerShdw algn="ctr" blurRad="50800" dir="5400000" dist="50800" rotWithShape="0">
              <a:srgbClr val="000000">
                <a:alpha val="23000"/>
              </a:srgbClr>
            </a:outerShdw>
          </a:effectLst>
        </p:spPr>
      </p:pic>
      <p:sp>
        <p:nvSpPr>
          <p:cNvPr id="1048611" name="TextBox 2"/>
          <p:cNvSpPr txBox="1"/>
          <p:nvPr/>
        </p:nvSpPr>
        <p:spPr>
          <a:xfrm>
            <a:off x="2823099" y="403934"/>
            <a:ext cx="5255580" cy="707886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4000" lang="en-US">
                <a:solidFill>
                  <a:schemeClr val="accent6"/>
                </a:solidFill>
              </a:rPr>
              <a:t>    The story of Plastic</a:t>
            </a: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Picture 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64704" y="238539"/>
            <a:ext cx="10277061" cy="6152322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dur="2000" id="7"/>
                                        <p:tgtEl>
                                          <p:spTgt spid="2097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96141" y="2066277"/>
            <a:ext cx="3144397" cy="2725445"/>
          </a:xfrm>
          <a:prstGeom prst="rect"/>
        </p:spPr>
      </p:pic>
      <p:graphicFrame>
        <p:nvGraphicFramePr>
          <p:cNvPr id="4194305" name="Chart 5"/>
          <p:cNvGraphicFramePr>
            <a:graphicFrameLocks/>
          </p:cNvGraphicFramePr>
          <p:nvPr/>
        </p:nvGraphicFramePr>
        <p:xfrm>
          <a:off x="5869619" y="1660124"/>
          <a:ext cx="4694807" cy="3284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048612" name="TextBox 6"/>
          <p:cNvSpPr txBox="1"/>
          <p:nvPr/>
        </p:nvSpPr>
        <p:spPr>
          <a:xfrm>
            <a:off x="2476870" y="656948"/>
            <a:ext cx="6409678" cy="584775"/>
          </a:xfrm>
          <a:prstGeom prst="rect"/>
          <a:noFill/>
        </p:spPr>
        <p:txBody>
          <a:bodyPr rtlCol="0" wrap="square">
            <a:spAutoFit/>
          </a:bodyPr>
          <a:p>
            <a:pPr algn="ctr">
              <a:defRPr baseline="0" b="1" sz="1800" i="0" kern="1200" strike="noStrike" u="none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dirty="0" sz="3200" lang="en-US">
                <a:solidFill>
                  <a:schemeClr val="accent6">
                    <a:lumMod val="50000"/>
                  </a:schemeClr>
                </a:solidFill>
              </a:rPr>
              <a:t>Plastic Pollution in Bangladesh</a:t>
            </a:r>
          </a:p>
        </p:txBody>
      </p:sp>
      <p:sp>
        <p:nvSpPr>
          <p:cNvPr id="1048613" name="TextBox 7"/>
          <p:cNvSpPr txBox="1"/>
          <p:nvPr/>
        </p:nvSpPr>
        <p:spPr>
          <a:xfrm>
            <a:off x="1420974" y="1660124"/>
            <a:ext cx="2894730" cy="624840"/>
          </a:xfrm>
          <a:prstGeom prst="rect"/>
          <a:noFill/>
        </p:spPr>
        <p:txBody>
          <a:bodyPr rtlCol="0" wrap="square">
            <a:spAutoFit/>
          </a:bodyPr>
          <a:p>
            <a:r>
              <a:rPr dirty="0" lang="en-US">
                <a:solidFill>
                  <a:srgbClr val="7030A0"/>
                </a:solidFill>
              </a:rPr>
              <a:t>Plastic Waste in Dhaka 2020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"/>
                                        <p:tgtEl>
                                          <p:spTgt spid="4194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194305" grpId="0">
        <p:bldAsOne/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Benefits of Natural Fiber Bags</dc:title>
  <dc:creator>Pacific BD</dc:creator>
  <cp:lastModifiedBy>Pacific BD</cp:lastModifiedBy>
  <dcterms:created xsi:type="dcterms:W3CDTF">2024-10-03T07:54:02Z</dcterms:created>
  <dcterms:modified xsi:type="dcterms:W3CDTF">2024-12-09T11:12:17Z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85c3b9ae201f4f20b397706195b65104</vt:lpwstr>
  </property>
</Properties>
</file>